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notesMasterIdLst>
    <p:notesMasterId r:id="rId26"/>
  </p:notesMasterIdLst>
  <p:handoutMasterIdLst>
    <p:handoutMasterId r:id="rId27"/>
  </p:handoutMasterIdLst>
  <p:sldIdLst>
    <p:sldId id="349" r:id="rId2"/>
    <p:sldId id="290" r:id="rId3"/>
    <p:sldId id="283" r:id="rId4"/>
    <p:sldId id="291" r:id="rId5"/>
    <p:sldId id="292" r:id="rId6"/>
    <p:sldId id="331" r:id="rId7"/>
    <p:sldId id="297" r:id="rId8"/>
    <p:sldId id="311" r:id="rId9"/>
    <p:sldId id="338" r:id="rId10"/>
    <p:sldId id="305" r:id="rId11"/>
    <p:sldId id="299" r:id="rId12"/>
    <p:sldId id="301" r:id="rId13"/>
    <p:sldId id="351" r:id="rId14"/>
    <p:sldId id="306" r:id="rId15"/>
    <p:sldId id="315" r:id="rId16"/>
    <p:sldId id="352" r:id="rId17"/>
    <p:sldId id="318" r:id="rId18"/>
    <p:sldId id="345" r:id="rId19"/>
    <p:sldId id="346" r:id="rId20"/>
    <p:sldId id="347" r:id="rId21"/>
    <p:sldId id="348" r:id="rId22"/>
    <p:sldId id="353" r:id="rId23"/>
    <p:sldId id="322" r:id="rId24"/>
    <p:sldId id="354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ption 1" id="{42D8459F-7683-F84D-8DE6-C3C38246EA5E}">
          <p14:sldIdLst>
            <p14:sldId id="349"/>
            <p14:sldId id="290"/>
            <p14:sldId id="283"/>
            <p14:sldId id="291"/>
            <p14:sldId id="292"/>
            <p14:sldId id="331"/>
            <p14:sldId id="297"/>
            <p14:sldId id="311"/>
            <p14:sldId id="338"/>
            <p14:sldId id="305"/>
            <p14:sldId id="299"/>
            <p14:sldId id="301"/>
            <p14:sldId id="351"/>
            <p14:sldId id="306"/>
            <p14:sldId id="315"/>
            <p14:sldId id="352"/>
            <p14:sldId id="318"/>
            <p14:sldId id="345"/>
            <p14:sldId id="346"/>
            <p14:sldId id="347"/>
            <p14:sldId id="348"/>
            <p14:sldId id="353"/>
            <p14:sldId id="322"/>
            <p14:sldId id="35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01F5"/>
    <a:srgbClr val="05F170"/>
    <a:srgbClr val="E8F0F0"/>
    <a:srgbClr val="DAF5FE"/>
    <a:srgbClr val="E8F5FC"/>
    <a:srgbClr val="20254C"/>
    <a:srgbClr val="252B59"/>
    <a:srgbClr val="05A37D"/>
    <a:srgbClr val="06D4A3"/>
    <a:srgbClr val="92FC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7586" autoAdjust="0"/>
  </p:normalViewPr>
  <p:slideViewPr>
    <p:cSldViewPr snapToGrid="0">
      <p:cViewPr varScale="1">
        <p:scale>
          <a:sx n="74" d="100"/>
          <a:sy n="74" d="100"/>
        </p:scale>
        <p:origin x="120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F4F17F-797E-F743-99C7-34FA65335D3C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E63A2-433C-2447-B893-859ADBD601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7222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353FC-0869-45D3-95AF-CC29198471C2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D65AC4-17B0-4E19-8496-B264E70A1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934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Content Placeholder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9144001" cy="6858001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0" y="4233333"/>
            <a:ext cx="2825749" cy="550334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indent="0" algn="r">
              <a:spcBef>
                <a:spcPct val="20000"/>
              </a:spcBef>
              <a:buFont typeface="Arial"/>
              <a:buNone/>
            </a:pPr>
            <a:r>
              <a:rPr lang="en-US" sz="1400" dirty="0" smtClean="0">
                <a:solidFill>
                  <a:schemeClr val="bg1"/>
                </a:solidFill>
                <a:cs typeface="Segoe UI Light"/>
              </a:rPr>
              <a:t>October 15-18, 2013</a:t>
            </a:r>
            <a:br>
              <a:rPr lang="en-US" sz="1400" dirty="0" smtClean="0">
                <a:solidFill>
                  <a:schemeClr val="bg1"/>
                </a:solidFill>
                <a:cs typeface="Segoe UI Light"/>
              </a:rPr>
            </a:br>
            <a:r>
              <a:rPr lang="en-US" sz="1400" dirty="0" smtClean="0">
                <a:solidFill>
                  <a:schemeClr val="bg1"/>
                </a:solidFill>
                <a:cs typeface="Segoe UI Light"/>
              </a:rPr>
              <a:t>Charlotte, NC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3416" y="296334"/>
            <a:ext cx="3301999" cy="330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546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372AB51-BDCC-4F95-83CF-1CBB2D34E9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28201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372AB51-BDCC-4F95-83CF-1CBB2D34E9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398297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372AB51-BDCC-4F95-83CF-1CBB2D34E9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283814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372AB51-BDCC-4F95-83CF-1CBB2D34E9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352890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372AB51-BDCC-4F95-83CF-1CBB2D34E9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201191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372AB51-BDCC-4F95-83CF-1CBB2D34E9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007147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3/20/2015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372AB51-BDCC-4F95-83CF-1CBB2D34E9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541692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372AB51-BDCC-4F95-83CF-1CBB2D34E9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634482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4634" y="299140"/>
            <a:ext cx="8229600" cy="6858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Title Styling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4634" y="6673685"/>
            <a:ext cx="495344" cy="194684"/>
          </a:xfrm>
          <a:prstGeom prst="rect">
            <a:avLst/>
          </a:prstGeom>
        </p:spPr>
        <p:txBody>
          <a:bodyPr vert="horz" lIns="91440" tIns="0" rIns="91440" bIns="45720" rtlCol="0" anchor="ctr"/>
          <a:lstStyle>
            <a:lvl1pPr algn="l">
              <a:defRPr sz="800" b="0">
                <a:solidFill>
                  <a:schemeClr val="bg1"/>
                </a:solidFill>
              </a:defRPr>
            </a:lvl1pPr>
          </a:lstStyle>
          <a:p>
            <a:fld id="{D372AB51-BDCC-4F95-83CF-1CBB2D34E9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 hasCustomPrompt="1"/>
          </p:nvPr>
        </p:nvSpPr>
        <p:spPr>
          <a:xfrm>
            <a:off x="434634" y="1406333"/>
            <a:ext cx="8229600" cy="46214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 marL="342900" indent="-342900">
              <a:buClr>
                <a:schemeClr val="accent4"/>
              </a:buClr>
              <a:buFont typeface="Arial"/>
              <a:buChar char="•"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2pPr>
            <a:lvl3pPr marL="638175" indent="-342900">
              <a:buClr>
                <a:schemeClr val="accent4"/>
              </a:buClr>
              <a:buFont typeface="Arial"/>
              <a:buChar char="•"/>
              <a:defRPr sz="18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3pPr>
            <a:lvl4pPr marL="922338" indent="-342900">
              <a:buClr>
                <a:schemeClr val="accent4"/>
              </a:buClr>
              <a:buFont typeface="Arial"/>
              <a:buChar char="•"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4pPr>
            <a:lvl5pPr marL="1189038" indent="-342900">
              <a:buClr>
                <a:schemeClr val="accent4"/>
              </a:buClr>
              <a:buFont typeface="Arial"/>
              <a:buChar char="•"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5pPr>
          </a:lstStyle>
          <a:p>
            <a:pPr marL="295275" lvl="2" indent="-295275">
              <a:buNone/>
            </a:pPr>
            <a:r>
              <a:rPr lang="en-US" sz="2400" dirty="0" smtClean="0">
                <a:solidFill>
                  <a:schemeClr val="accent4"/>
                </a:solidFill>
              </a:rPr>
              <a:t>Heading One Style </a:t>
            </a:r>
          </a:p>
          <a:p>
            <a:pPr marL="295275" lvl="2" indent="-295275">
              <a:buNone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Body content, 18pt Segoe UI (gray)</a:t>
            </a:r>
          </a:p>
          <a:p>
            <a:pPr marL="295275" lvl="2" indent="-295275">
              <a:buNone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95275" lvl="2" indent="-295275">
              <a:buNone/>
            </a:pPr>
            <a:r>
              <a:rPr lang="en-US" sz="2000" dirty="0" smtClean="0">
                <a:solidFill>
                  <a:schemeClr val="accent6"/>
                </a:solidFill>
              </a:rPr>
              <a:t>Heading Two Style</a:t>
            </a:r>
          </a:p>
          <a:p>
            <a:pPr marL="295275" lvl="2" indent="-295275">
              <a:buNone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Body content, 18pt Segoe UI (gray)</a:t>
            </a:r>
          </a:p>
          <a:p>
            <a:pPr marL="295275" lvl="2" indent="-295275">
              <a:buNone/>
            </a:pPr>
            <a:endParaRPr lang="en-US" sz="2000" dirty="0" smtClean="0">
              <a:solidFill>
                <a:schemeClr val="accent3"/>
              </a:solidFill>
            </a:endParaRPr>
          </a:p>
          <a:p>
            <a:pPr marL="295275" lvl="2" indent="-295275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HEADING THREE STYLE</a:t>
            </a:r>
          </a:p>
          <a:p>
            <a:pPr marL="295275" lvl="2" indent="-295275">
              <a:buNone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Body content, 18pt Segoe UI (gray)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4458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9144001" cy="6858001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3524250" y="1900064"/>
            <a:ext cx="5376333" cy="94220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>
              <a:defRPr lang="en-US" sz="4000" b="0" dirty="0">
                <a:solidFill>
                  <a:schemeClr val="accent1"/>
                </a:solidFill>
                <a:latin typeface="+mj-lt"/>
                <a:cs typeface="Segoe UI Light"/>
              </a:defRPr>
            </a:lvl1pPr>
          </a:lstStyle>
          <a:p>
            <a:pPr marL="0" lvl="0"/>
            <a:r>
              <a:rPr lang="en-CA" dirty="0" smtClean="0"/>
              <a:t>Session Title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524543" y="2838100"/>
            <a:ext cx="5377153" cy="60497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>
              <a:defRPr lang="en-US" dirty="0">
                <a:solidFill>
                  <a:schemeClr val="accent4"/>
                </a:solidFill>
                <a:latin typeface="+mn-lt"/>
                <a:cs typeface="Segoe UI Light"/>
              </a:defRPr>
            </a:lvl1pPr>
          </a:lstStyle>
          <a:p>
            <a:pPr lvl="0"/>
            <a:r>
              <a:rPr lang="en-CA" dirty="0" smtClean="0"/>
              <a:t>Subtitle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4233333"/>
            <a:ext cx="2825749" cy="550334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indent="0" algn="r">
              <a:spcBef>
                <a:spcPct val="20000"/>
              </a:spcBef>
              <a:buFont typeface="Arial"/>
              <a:buNone/>
            </a:pPr>
            <a:r>
              <a:rPr lang="en-US" sz="1400" dirty="0" smtClean="0">
                <a:solidFill>
                  <a:schemeClr val="bg1"/>
                </a:solidFill>
                <a:cs typeface="Segoe UI Light"/>
              </a:rPr>
              <a:t>October 15-18, 2013</a:t>
            </a:r>
            <a:br>
              <a:rPr lang="en-US" sz="1400" dirty="0" smtClean="0">
                <a:solidFill>
                  <a:schemeClr val="bg1"/>
                </a:solidFill>
                <a:cs typeface="Segoe UI Light"/>
              </a:rPr>
            </a:br>
            <a:r>
              <a:rPr lang="en-US" sz="1400" dirty="0" smtClean="0">
                <a:solidFill>
                  <a:schemeClr val="bg1"/>
                </a:solidFill>
                <a:cs typeface="Segoe UI Light"/>
              </a:rPr>
              <a:t>Charlotte, NC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3416" y="296334"/>
            <a:ext cx="3301999" cy="330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975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372AB51-BDCC-4F95-83CF-1CBB2D34E9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4593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9144001" cy="6858001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3524250" y="1900064"/>
            <a:ext cx="5376333" cy="94220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>
              <a:defRPr lang="en-US" sz="4000" b="0" dirty="0">
                <a:solidFill>
                  <a:schemeClr val="accent1"/>
                </a:solidFill>
                <a:latin typeface="+mj-lt"/>
                <a:cs typeface="Segoe UI Light"/>
              </a:defRPr>
            </a:lvl1pPr>
          </a:lstStyle>
          <a:p>
            <a:pPr marL="0" lvl="0"/>
            <a:r>
              <a:rPr lang="en-CA" dirty="0" smtClean="0"/>
              <a:t>Session Title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524543" y="2838100"/>
            <a:ext cx="5377153" cy="60497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>
              <a:defRPr lang="en-US" dirty="0">
                <a:solidFill>
                  <a:schemeClr val="accent4"/>
                </a:solidFill>
                <a:latin typeface="+mn-lt"/>
                <a:cs typeface="Segoe UI Light"/>
              </a:defRPr>
            </a:lvl1pPr>
          </a:lstStyle>
          <a:p>
            <a:pPr lvl="0"/>
            <a:r>
              <a:rPr lang="en-CA" dirty="0" smtClean="0"/>
              <a:t>Subtitle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4233333"/>
            <a:ext cx="2825749" cy="550334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indent="0" algn="r">
              <a:spcBef>
                <a:spcPct val="20000"/>
              </a:spcBef>
              <a:buFont typeface="Arial"/>
              <a:buNone/>
            </a:pPr>
            <a:r>
              <a:rPr lang="en-US" sz="1400" dirty="0" smtClean="0">
                <a:solidFill>
                  <a:schemeClr val="bg1"/>
                </a:solidFill>
                <a:cs typeface="Segoe UI Light"/>
              </a:rPr>
              <a:t>October 15-18, 2013</a:t>
            </a:r>
            <a:br>
              <a:rPr lang="en-US" sz="1400" dirty="0" smtClean="0">
                <a:solidFill>
                  <a:schemeClr val="bg1"/>
                </a:solidFill>
                <a:cs typeface="Segoe UI Light"/>
              </a:rPr>
            </a:br>
            <a:r>
              <a:rPr lang="en-US" sz="1400" dirty="0" smtClean="0">
                <a:solidFill>
                  <a:schemeClr val="bg1"/>
                </a:solidFill>
                <a:cs typeface="Segoe UI Light"/>
              </a:rPr>
              <a:t>Charlotte, NC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3416" y="296334"/>
            <a:ext cx="3301999" cy="330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8698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4634" y="6673685"/>
            <a:ext cx="495344" cy="194684"/>
          </a:xfrm>
          <a:prstGeom prst="rect">
            <a:avLst/>
          </a:prstGeom>
        </p:spPr>
        <p:txBody>
          <a:bodyPr vert="horz" lIns="91440" tIns="0" rIns="91440" bIns="45720" rtlCol="0" anchor="ctr"/>
          <a:lstStyle>
            <a:lvl1pPr algn="l">
              <a:defRPr sz="800" b="0">
                <a:solidFill>
                  <a:schemeClr val="bg1"/>
                </a:solidFill>
              </a:defRPr>
            </a:lvl1pPr>
          </a:lstStyle>
          <a:p>
            <a:fld id="{D372AB51-BDCC-4F95-83CF-1CBB2D34E9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0"/>
          </p:nvPr>
        </p:nvSpPr>
        <p:spPr>
          <a:xfrm>
            <a:off x="452438" y="1423834"/>
            <a:ext cx="8242300" cy="4695825"/>
          </a:xfrm>
        </p:spPr>
        <p:txBody>
          <a:bodyPr>
            <a:no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4700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4634" y="299140"/>
            <a:ext cx="8229600" cy="6858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Title 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68865"/>
            <a:ext cx="4038600" cy="4015650"/>
          </a:xfrm>
          <a:prstGeom prst="rect">
            <a:avLst/>
          </a:prstGeom>
        </p:spPr>
        <p:txBody>
          <a:bodyPr>
            <a:normAutofit/>
          </a:bodyPr>
          <a:lstStyle>
            <a:lvl1pPr marL="169863" indent="-169863">
              <a:spcAft>
                <a:spcPts val="600"/>
              </a:spcAft>
              <a:buClr>
                <a:schemeClr val="accent4"/>
              </a:buClr>
              <a:buFont typeface="Arial"/>
              <a:buChar char="•"/>
              <a:defRPr sz="1800">
                <a:solidFill>
                  <a:srgbClr val="595959"/>
                </a:solidFill>
                <a:latin typeface="+mn-lt"/>
                <a:cs typeface="Segoe"/>
              </a:defRPr>
            </a:lvl1pPr>
            <a:lvl2pPr marL="169863" indent="-169863">
              <a:spcAft>
                <a:spcPts val="600"/>
              </a:spcAft>
              <a:buClr>
                <a:schemeClr val="accent4"/>
              </a:buClr>
              <a:buFont typeface="Arial"/>
              <a:buChar char="•"/>
              <a:defRPr sz="1800">
                <a:solidFill>
                  <a:srgbClr val="595959"/>
                </a:solidFill>
                <a:latin typeface="+mn-lt"/>
                <a:cs typeface="Segoe"/>
              </a:defRPr>
            </a:lvl2pPr>
            <a:lvl3pPr marL="169863" indent="-169863">
              <a:spcAft>
                <a:spcPts val="600"/>
              </a:spcAft>
              <a:buClr>
                <a:schemeClr val="accent4"/>
              </a:buClr>
              <a:buFont typeface="Arial"/>
              <a:buChar char="•"/>
              <a:defRPr sz="1800">
                <a:solidFill>
                  <a:srgbClr val="595959"/>
                </a:solidFill>
                <a:latin typeface="+mn-lt"/>
                <a:cs typeface="Segoe"/>
              </a:defRPr>
            </a:lvl3pPr>
            <a:lvl4pPr marL="169863" indent="-169863">
              <a:spcAft>
                <a:spcPts val="600"/>
              </a:spcAft>
              <a:buClr>
                <a:schemeClr val="accent4"/>
              </a:buClr>
              <a:buFont typeface="Arial"/>
              <a:buChar char="•"/>
              <a:defRPr sz="1800">
                <a:solidFill>
                  <a:srgbClr val="595959"/>
                </a:solidFill>
                <a:latin typeface="+mn-lt"/>
                <a:cs typeface="Segoe"/>
              </a:defRPr>
            </a:lvl4pPr>
            <a:lvl5pPr marL="169863" indent="-169863">
              <a:spcAft>
                <a:spcPts val="600"/>
              </a:spcAft>
              <a:buClr>
                <a:schemeClr val="accent4"/>
              </a:buClr>
              <a:buFont typeface="Arial"/>
              <a:buChar char="•"/>
              <a:defRPr sz="1800">
                <a:solidFill>
                  <a:srgbClr val="595959"/>
                </a:solidFill>
                <a:latin typeface="+mn-lt"/>
                <a:cs typeface="Sego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451765" y="1465865"/>
            <a:ext cx="4040859" cy="409575"/>
          </a:xfrm>
          <a:prstGeom prst="rect">
            <a:avLst/>
          </a:prstGeom>
          <a:solidFill>
            <a:schemeClr val="accent4"/>
          </a:solidFill>
        </p:spPr>
        <p:txBody>
          <a:bodyPr anchor="ctr">
            <a:noAutofit/>
          </a:bodyPr>
          <a:lstStyle>
            <a:lvl1pPr algn="ctr"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13" name="Content Placeholder 5"/>
          <p:cNvSpPr>
            <a:spLocks noGrp="1"/>
          </p:cNvSpPr>
          <p:nvPr>
            <p:ph sz="quarter" idx="11" hasCustomPrompt="1"/>
          </p:nvPr>
        </p:nvSpPr>
        <p:spPr>
          <a:xfrm>
            <a:off x="4636994" y="1465865"/>
            <a:ext cx="4040859" cy="409575"/>
          </a:xfrm>
          <a:prstGeom prst="rect">
            <a:avLst/>
          </a:prstGeom>
          <a:solidFill>
            <a:schemeClr val="accent4"/>
          </a:solidFill>
        </p:spPr>
        <p:txBody>
          <a:bodyPr anchor="ctr">
            <a:noAutofit/>
          </a:bodyPr>
          <a:lstStyle>
            <a:lvl1pPr algn="ctr"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2"/>
          </p:nvPr>
        </p:nvSpPr>
        <p:spPr>
          <a:xfrm>
            <a:off x="4638431" y="1968865"/>
            <a:ext cx="4038600" cy="4015650"/>
          </a:xfrm>
          <a:prstGeom prst="rect">
            <a:avLst/>
          </a:prstGeom>
        </p:spPr>
        <p:txBody>
          <a:bodyPr>
            <a:normAutofit/>
          </a:bodyPr>
          <a:lstStyle>
            <a:lvl1pPr marL="169863" indent="-169863">
              <a:spcAft>
                <a:spcPts val="600"/>
              </a:spcAft>
              <a:buClr>
                <a:schemeClr val="accent4"/>
              </a:buClr>
              <a:buFont typeface="Arial"/>
              <a:buChar char="•"/>
              <a:defRPr sz="1800">
                <a:solidFill>
                  <a:srgbClr val="595959"/>
                </a:solidFill>
                <a:latin typeface="+mn-lt"/>
                <a:cs typeface="Segoe"/>
              </a:defRPr>
            </a:lvl1pPr>
            <a:lvl2pPr marL="169863" indent="-169863">
              <a:spcAft>
                <a:spcPts val="600"/>
              </a:spcAft>
              <a:buClr>
                <a:schemeClr val="accent4"/>
              </a:buClr>
              <a:buFont typeface="Arial"/>
              <a:buChar char="•"/>
              <a:defRPr sz="1800">
                <a:solidFill>
                  <a:srgbClr val="595959"/>
                </a:solidFill>
                <a:latin typeface="+mn-lt"/>
                <a:cs typeface="Segoe"/>
              </a:defRPr>
            </a:lvl2pPr>
            <a:lvl3pPr marL="169863" indent="-169863">
              <a:spcAft>
                <a:spcPts val="600"/>
              </a:spcAft>
              <a:buClr>
                <a:schemeClr val="accent4"/>
              </a:buClr>
              <a:buFont typeface="Arial"/>
              <a:buChar char="•"/>
              <a:defRPr sz="1800">
                <a:solidFill>
                  <a:srgbClr val="595959"/>
                </a:solidFill>
                <a:latin typeface="+mn-lt"/>
                <a:cs typeface="Segoe"/>
              </a:defRPr>
            </a:lvl3pPr>
            <a:lvl4pPr marL="169863" indent="-169863">
              <a:spcAft>
                <a:spcPts val="600"/>
              </a:spcAft>
              <a:buClr>
                <a:schemeClr val="accent4"/>
              </a:buClr>
              <a:buFont typeface="Arial"/>
              <a:buChar char="•"/>
              <a:defRPr sz="1800">
                <a:solidFill>
                  <a:srgbClr val="595959"/>
                </a:solidFill>
                <a:latin typeface="+mn-lt"/>
                <a:cs typeface="Segoe"/>
              </a:defRPr>
            </a:lvl4pPr>
            <a:lvl5pPr marL="169863" indent="-169863">
              <a:spcAft>
                <a:spcPts val="600"/>
              </a:spcAft>
              <a:buClr>
                <a:schemeClr val="accent4"/>
              </a:buClr>
              <a:buFont typeface="Arial"/>
              <a:buChar char="•"/>
              <a:defRPr sz="1800">
                <a:solidFill>
                  <a:srgbClr val="595959"/>
                </a:solidFill>
                <a:latin typeface="+mn-lt"/>
                <a:cs typeface="Sego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4634" y="6673685"/>
            <a:ext cx="495344" cy="194684"/>
          </a:xfrm>
          <a:prstGeom prst="rect">
            <a:avLst/>
          </a:prstGeom>
        </p:spPr>
        <p:txBody>
          <a:bodyPr vert="horz" lIns="91440" tIns="0" rIns="91440" bIns="45720" rtlCol="0" anchor="ctr"/>
          <a:lstStyle>
            <a:lvl1pPr algn="l">
              <a:defRPr sz="800" b="0">
                <a:solidFill>
                  <a:schemeClr val="bg1"/>
                </a:solidFill>
              </a:defRPr>
            </a:lvl1pPr>
          </a:lstStyle>
          <a:p>
            <a:fld id="{D372AB51-BDCC-4F95-83CF-1CBB2D34E9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136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434634" y="299140"/>
            <a:ext cx="8229600" cy="6858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Slide for code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34634" y="1662029"/>
            <a:ext cx="8229600" cy="462141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Clr>
                <a:schemeClr val="accent3"/>
              </a:buClr>
              <a:buFontTx/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onsolas"/>
                <a:cs typeface="Consolas"/>
              </a:defRPr>
            </a:lvl1pPr>
            <a:lvl2pPr marL="0" indent="0">
              <a:buClr>
                <a:schemeClr val="accent3"/>
              </a:buClr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onsolas"/>
                <a:cs typeface="Consolas"/>
              </a:defRPr>
            </a:lvl2pPr>
            <a:lvl3pPr marL="295275" indent="0">
              <a:buClr>
                <a:schemeClr val="accent3"/>
              </a:buClr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Consolas"/>
                <a:cs typeface="Consolas"/>
              </a:defRPr>
            </a:lvl3pPr>
            <a:lvl4pPr marL="579438" indent="0">
              <a:buClr>
                <a:schemeClr val="accent3"/>
              </a:buClr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Consolas"/>
                <a:cs typeface="Consolas"/>
              </a:defRPr>
            </a:lvl4pPr>
            <a:lvl5pPr marL="846138" indent="0">
              <a:buClr>
                <a:schemeClr val="accent3"/>
              </a:buClr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Consolas"/>
                <a:cs typeface="Consola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4634" y="6673685"/>
            <a:ext cx="495344" cy="194684"/>
          </a:xfrm>
          <a:prstGeom prst="rect">
            <a:avLst/>
          </a:prstGeom>
        </p:spPr>
        <p:txBody>
          <a:bodyPr vert="horz" lIns="91440" tIns="0" rIns="91440" bIns="45720" rtlCol="0" anchor="ctr"/>
          <a:lstStyle>
            <a:lvl1pPr algn="l">
              <a:defRPr sz="800" b="0">
                <a:solidFill>
                  <a:schemeClr val="accent1"/>
                </a:solidFill>
              </a:defRPr>
            </a:lvl1pPr>
          </a:lstStyle>
          <a:p>
            <a:fld id="{D372AB51-BDCC-4F95-83CF-1CBB2D34E9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499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372AB51-BDCC-4F95-83CF-1CBB2D34E9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167210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372AB51-BDCC-4F95-83CF-1CBB2D34E9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148706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372AB51-BDCC-4F95-83CF-1CBB2D34E9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745025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372AB51-BDCC-4F95-83CF-1CBB2D34E9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038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372AB51-BDCC-4F95-83CF-1CBB2D34E9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569592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372AB51-BDCC-4F95-83CF-1CBB2D34E9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390694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372AB51-BDCC-4F95-83CF-1CBB2D34E9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846560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5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D372AB51-BDCC-4F95-83CF-1CBB2D34E9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653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  <p:sldLayoutId id="2147483736" r:id="rId17"/>
    <p:sldLayoutId id="2147483737" r:id="rId18"/>
    <p:sldLayoutId id="2147483649" r:id="rId19"/>
    <p:sldLayoutId id="2147483658" r:id="rId20"/>
    <p:sldLayoutId id="2147483650" r:id="rId21"/>
    <p:sldLayoutId id="2147483652" r:id="rId22"/>
    <p:sldLayoutId id="2147483657" r:id="rId2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72AB51-BDCC-4F95-83CF-1CBB2D34E9E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17074" y="2795155"/>
            <a:ext cx="61430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Writing Better Queries with </a:t>
            </a:r>
            <a:br>
              <a:rPr lang="en-US" sz="3600" dirty="0" smtClean="0"/>
            </a:br>
            <a:r>
              <a:rPr lang="en-US" sz="3600" dirty="0" smtClean="0"/>
              <a:t>Window Functions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322741" y="4665518"/>
            <a:ext cx="28696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Kathi Kellenberger, MVP</a:t>
            </a:r>
            <a:br>
              <a:rPr lang="en-US" dirty="0" smtClean="0"/>
            </a:br>
            <a:r>
              <a:rPr lang="en-US" dirty="0" smtClean="0"/>
              <a:t>Linchpin People</a:t>
            </a:r>
            <a:br>
              <a:rPr lang="en-US" dirty="0" smtClean="0"/>
            </a:b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auntkathisql.com</a:t>
            </a:r>
            <a:endParaRPr lang="en-US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35" y="5282541"/>
            <a:ext cx="801884" cy="1258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30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152" y="808294"/>
            <a:ext cx="82296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Window aggregate functions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72AB51-BDCC-4F95-83CF-1CBB2D34E9E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34634" y="2767542"/>
            <a:ext cx="8229600" cy="4621410"/>
          </a:xfrm>
        </p:spPr>
        <p:txBody>
          <a:bodyPr/>
          <a:lstStyle/>
          <a:p>
            <a:pPr marL="295275" lvl="2" indent="-295275">
              <a:spcBef>
                <a:spcPts val="0"/>
              </a:spcBef>
              <a:buNone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Your favorite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aggregates 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with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no GROUP BY</a:t>
            </a:r>
          </a:p>
          <a:p>
            <a:pPr marL="295275" lvl="2" indent="-295275">
              <a:spcBef>
                <a:spcPts val="0"/>
              </a:spcBef>
              <a:buNone/>
            </a:pP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Add aggregate function to a non-aggregate query</a:t>
            </a:r>
          </a:p>
          <a:p>
            <a:pPr marL="295275" lvl="2" indent="-295275">
              <a:spcBef>
                <a:spcPts val="0"/>
              </a:spcBef>
              <a:buNone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Calculate over the 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window: the entire result set or partition</a:t>
            </a: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Pre-2012 functionality NOT optimized for performance</a:t>
            </a: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382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543" y="679573"/>
            <a:ext cx="82296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Window aggregate example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5765441"/>
              </p:ext>
            </p:extLst>
          </p:nvPr>
        </p:nvGraphicFramePr>
        <p:xfrm>
          <a:off x="1124116" y="2138680"/>
          <a:ext cx="5943536" cy="47193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58572"/>
                <a:gridCol w="1153391"/>
                <a:gridCol w="1236518"/>
                <a:gridCol w="199505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CustomerID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OrderID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TotalDue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Sum</a:t>
                      </a:r>
                      <a:r>
                        <a:rPr lang="en-US" baseline="0" dirty="0" smtClean="0"/>
                        <a:t>(</a:t>
                      </a:r>
                      <a:r>
                        <a:rPr lang="en-US" baseline="0" dirty="0" err="1" smtClean="0"/>
                        <a:t>TotalDue</a:t>
                      </a:r>
                      <a:r>
                        <a:rPr lang="en-US" baseline="0" dirty="0" smtClean="0"/>
                        <a:t>) Over()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4990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4990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4990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4990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4990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432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4990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674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4990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234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4990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889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4990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4990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234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4990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ight Brace 9"/>
          <p:cNvSpPr/>
          <p:nvPr/>
        </p:nvSpPr>
        <p:spPr>
          <a:xfrm>
            <a:off x="4254097" y="2856770"/>
            <a:ext cx="399246" cy="400123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0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6823" y="814035"/>
            <a:ext cx="82296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Window aggregate example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8440145"/>
              </p:ext>
            </p:extLst>
          </p:nvPr>
        </p:nvGraphicFramePr>
        <p:xfrm>
          <a:off x="824001" y="2256204"/>
          <a:ext cx="7076145" cy="49936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855576"/>
                <a:gridCol w="1373183"/>
                <a:gridCol w="1280832"/>
                <a:gridCol w="256655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CustomerID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OrderID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TotalDue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Sum(</a:t>
                      </a:r>
                      <a:r>
                        <a:rPr lang="en-US" dirty="0" err="1" smtClean="0"/>
                        <a:t>TotalDue</a:t>
                      </a:r>
                      <a:r>
                        <a:rPr lang="en-US" dirty="0" smtClean="0"/>
                        <a:t>)</a:t>
                      </a:r>
                      <a:r>
                        <a:rPr lang="en-US" baseline="0" dirty="0" smtClean="0"/>
                        <a:t> Over(Partition by </a:t>
                      </a:r>
                      <a:r>
                        <a:rPr lang="en-US" baseline="0" dirty="0" err="1" smtClean="0"/>
                        <a:t>CustomerID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100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2400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2000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2400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300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2400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51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51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432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432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674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1797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234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1797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889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1797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76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310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234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310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Right Brace 8"/>
          <p:cNvSpPr/>
          <p:nvPr/>
        </p:nvSpPr>
        <p:spPr>
          <a:xfrm>
            <a:off x="4666129" y="3213118"/>
            <a:ext cx="399246" cy="946302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370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 Aggregates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Demo</a:t>
            </a: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00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06" y="687287"/>
            <a:ext cx="82296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2012 enhancements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72AB51-BDCC-4F95-83CF-1CBB2D34E9E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34634" y="2478084"/>
            <a:ext cx="8229600" cy="4621410"/>
          </a:xfrm>
        </p:spPr>
        <p:txBody>
          <a:bodyPr/>
          <a:lstStyle/>
          <a:p>
            <a:pPr marL="295275" lvl="2" indent="-295275">
              <a:spcBef>
                <a:spcPts val="0"/>
              </a:spcBef>
              <a:buNone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ORDER BY clause</a:t>
            </a:r>
            <a:b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added to window </a:t>
            </a:r>
            <a:b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aggregates</a:t>
            </a:r>
          </a:p>
          <a:p>
            <a:pPr marL="295275" lvl="2" indent="-295275">
              <a:spcBef>
                <a:spcPts val="0"/>
              </a:spcBef>
              <a:buNone/>
            </a:pP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Performance optimization</a:t>
            </a:r>
          </a:p>
          <a:p>
            <a:pPr marL="295275" lvl="2" indent="-295275">
              <a:spcBef>
                <a:spcPts val="0"/>
              </a:spcBef>
              <a:buNone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Even further define the </a:t>
            </a:r>
            <a:b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window with ROWS </a:t>
            </a:r>
            <a:b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and RANGE: 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FRAMING</a:t>
            </a: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06" y="2862137"/>
            <a:ext cx="1930341" cy="449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198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634" y="839467"/>
            <a:ext cx="82296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Window aggregate ORDER BY example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6865149"/>
              </p:ext>
            </p:extLst>
          </p:nvPr>
        </p:nvGraphicFramePr>
        <p:xfrm>
          <a:off x="1006148" y="2361947"/>
          <a:ext cx="6920280" cy="47193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24419"/>
                <a:gridCol w="1173449"/>
                <a:gridCol w="1406477"/>
                <a:gridCol w="281593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CustomerID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OrderID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TotalDue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Sum(</a:t>
                      </a:r>
                      <a:r>
                        <a:rPr lang="en-US" dirty="0" err="1" smtClean="0"/>
                        <a:t>TotalDue</a:t>
                      </a:r>
                      <a:r>
                        <a:rPr lang="en-US" dirty="0" smtClean="0"/>
                        <a:t>)</a:t>
                      </a:r>
                      <a:r>
                        <a:rPr lang="en-US" baseline="0" dirty="0" smtClean="0"/>
                        <a:t> Over(Order by </a:t>
                      </a:r>
                      <a:r>
                        <a:rPr lang="en-US" baseline="0" dirty="0" err="1" smtClean="0"/>
                        <a:t>OrderID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100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140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151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432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583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2583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2883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674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3557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3633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234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3867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889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4756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234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4990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7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Total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Demo</a:t>
            </a: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1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716" y="720533"/>
            <a:ext cx="82296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FRAME: ROWS and RANGE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72AB51-BDCC-4F95-83CF-1CBB2D34E9E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569716" y="2163568"/>
            <a:ext cx="8229600" cy="4621410"/>
          </a:xfrm>
        </p:spPr>
        <p:txBody>
          <a:bodyPr/>
          <a:lstStyle/>
          <a:p>
            <a:pPr marL="295275" lvl="2" indent="-295275">
              <a:spcBef>
                <a:spcPts val="0"/>
              </a:spcBef>
              <a:buNone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Further define window </a:t>
            </a:r>
            <a:b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en-US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Terms</a:t>
            </a:r>
          </a:p>
          <a:p>
            <a:pPr marL="295275" lvl="2" indent="-295275">
              <a:spcBef>
                <a:spcPts val="0"/>
              </a:spcBef>
              <a:buClr>
                <a:srgbClr val="2098D5"/>
              </a:buClr>
              <a:buNone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	UNBOUNDED PRECEDING</a:t>
            </a:r>
          </a:p>
          <a:p>
            <a:pPr marL="295275" lvl="2" indent="-295275">
              <a:spcBef>
                <a:spcPts val="0"/>
              </a:spcBef>
              <a:buClr>
                <a:srgbClr val="2098D5"/>
              </a:buClr>
              <a:buNone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UNBOUNDED FOLLOWING</a:t>
            </a:r>
          </a:p>
          <a:p>
            <a:pPr marL="295275" lvl="2" indent="-295275">
              <a:spcBef>
                <a:spcPts val="0"/>
              </a:spcBef>
              <a:buClr>
                <a:srgbClr val="2098D5"/>
              </a:buClr>
              <a:buNone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CURRENT ROW</a:t>
            </a:r>
          </a:p>
          <a:p>
            <a:pPr marL="295275" lvl="2" indent="-295275">
              <a:spcBef>
                <a:spcPts val="0"/>
              </a:spcBef>
              <a:buClr>
                <a:srgbClr val="2098D5"/>
              </a:buClr>
              <a:buNone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# PRECEDING</a:t>
            </a:r>
          </a:p>
          <a:p>
            <a:pPr marL="295275" lvl="2" indent="-295275">
              <a:spcBef>
                <a:spcPts val="0"/>
              </a:spcBef>
              <a:buClr>
                <a:srgbClr val="2098D5"/>
              </a:buClr>
              <a:buNone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# FOLLOWING</a:t>
            </a:r>
          </a:p>
          <a:p>
            <a:pPr marL="295275" lvl="2" indent="-295275">
              <a:spcBef>
                <a:spcPts val="0"/>
              </a:spcBef>
              <a:buClr>
                <a:srgbClr val="2098D5"/>
              </a:buClr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95275" lvl="2" indent="-295275">
              <a:spcBef>
                <a:spcPts val="0"/>
              </a:spcBef>
              <a:buClr>
                <a:srgbClr val="2098D5"/>
              </a:buClr>
              <a:buNone/>
            </a:pP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RANGE is not fully 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implemented</a:t>
            </a:r>
            <a:b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and can hurt performance</a:t>
            </a: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95275" lvl="2" indent="-295275">
              <a:spcBef>
                <a:spcPts val="0"/>
              </a:spcBef>
              <a:buClr>
                <a:srgbClr val="2098D5"/>
              </a:buClr>
              <a:buNone/>
            </a:pPr>
            <a:endParaRPr lang="en-US" sz="2000" dirty="0" smtClean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marL="295275" lvl="2" indent="-295275">
              <a:spcBef>
                <a:spcPts val="0"/>
              </a:spcBef>
              <a:buClr>
                <a:srgbClr val="2098D5"/>
              </a:buClr>
              <a:buNone/>
            </a:pPr>
            <a:endParaRPr lang="en-US" sz="200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marL="295275" lvl="2" indent="-295275">
              <a:spcBef>
                <a:spcPts val="0"/>
              </a:spcBef>
              <a:buClr>
                <a:srgbClr val="2098D5"/>
              </a:buClr>
              <a:buNone/>
            </a:pPr>
            <a:endParaRPr lang="en-US" sz="2000" dirty="0" smtClean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endParaRPr lang="en-US" sz="2400" dirty="0" smtClean="0">
              <a:solidFill>
                <a:schemeClr val="accent6"/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310" y="2329559"/>
            <a:ext cx="2609088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850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707" y="849858"/>
            <a:ext cx="82296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Framing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72AB51-BDCC-4F95-83CF-1CBB2D34E9E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19039" y="2403860"/>
            <a:ext cx="8229600" cy="4621410"/>
          </a:xfrm>
        </p:spPr>
        <p:txBody>
          <a:bodyPr/>
          <a:lstStyle/>
          <a:p>
            <a:r>
              <a:rPr lang="en-US" sz="2800" dirty="0" smtClean="0"/>
              <a:t>Rows between </a:t>
            </a:r>
          </a:p>
          <a:p>
            <a:r>
              <a:rPr lang="en-US" sz="2800" dirty="0" smtClean="0"/>
              <a:t>unbounded </a:t>
            </a:r>
            <a:br>
              <a:rPr lang="en-US" sz="2800" dirty="0" smtClean="0"/>
            </a:br>
            <a:r>
              <a:rPr lang="en-US" sz="2800" dirty="0" smtClean="0"/>
              <a:t>preceding and </a:t>
            </a:r>
          </a:p>
          <a:p>
            <a:r>
              <a:rPr lang="en-US" sz="2800" dirty="0" smtClean="0"/>
              <a:t>current row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3839" y="2251411"/>
            <a:ext cx="4219048" cy="459047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4644736" y="3941569"/>
            <a:ext cx="2758903" cy="2732116"/>
          </a:xfrm>
          <a:prstGeom prst="line">
            <a:avLst/>
          </a:prstGeom>
          <a:ln w="190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913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06" y="768074"/>
            <a:ext cx="82296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Framing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72AB51-BDCC-4F95-83CF-1CBB2D34E9E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01677" y="2424641"/>
            <a:ext cx="8229600" cy="4621410"/>
          </a:xfrm>
        </p:spPr>
        <p:txBody>
          <a:bodyPr/>
          <a:lstStyle/>
          <a:p>
            <a:r>
              <a:rPr lang="en-US" sz="2800" dirty="0" smtClean="0"/>
              <a:t>Rows between </a:t>
            </a:r>
          </a:p>
          <a:p>
            <a:r>
              <a:rPr lang="en-US" sz="2800" dirty="0" smtClean="0"/>
              <a:t>current row </a:t>
            </a:r>
            <a:br>
              <a:rPr lang="en-US" sz="2800" dirty="0" smtClean="0"/>
            </a:br>
            <a:r>
              <a:rPr lang="en-US" sz="2800" dirty="0" smtClean="0"/>
              <a:t>and unbounded </a:t>
            </a:r>
          </a:p>
          <a:p>
            <a:r>
              <a:rPr lang="en-US" sz="2800" dirty="0" smtClean="0"/>
              <a:t>following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186" y="2267524"/>
            <a:ext cx="4219048" cy="4590476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V="1">
            <a:off x="7190509" y="2722418"/>
            <a:ext cx="1473725" cy="1309255"/>
          </a:xfrm>
          <a:prstGeom prst="line">
            <a:avLst/>
          </a:prstGeom>
          <a:ln w="190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258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860249"/>
            <a:ext cx="82296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72AB51-BDCC-4F95-83CF-1CBB2D34E9E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95275" lvl="2" indent="-295275">
              <a:spcBef>
                <a:spcPts val="0"/>
              </a:spcBef>
              <a:buNone/>
            </a:pPr>
            <a:endParaRPr lang="en-US" sz="2800" dirty="0" smtClean="0">
              <a:solidFill>
                <a:schemeClr val="accent4"/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endParaRPr lang="en-US" sz="2800" dirty="0" smtClean="0">
              <a:solidFill>
                <a:schemeClr val="accent4"/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2005: Window functions introduced </a:t>
            </a:r>
            <a:b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2012: Window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functions 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enhanced</a:t>
            </a:r>
          </a:p>
          <a:p>
            <a:pPr marL="295275" lvl="2" indent="-295275">
              <a:spcBef>
                <a:spcPts val="0"/>
              </a:spcBef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Great resource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 Microsoft SQL 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Server</a:t>
            </a:r>
            <a:b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2012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High-Performance T-SQL 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Using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Window Functions 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by </a:t>
            </a:r>
          </a:p>
          <a:p>
            <a:pPr marL="295275" lvl="2" indent="-295275">
              <a:spcBef>
                <a:spcPts val="0"/>
              </a:spcBef>
              <a:buNone/>
            </a:pPr>
            <a:r>
              <a:rPr lang="en-US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Itzik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Ben-</a:t>
            </a:r>
            <a:r>
              <a:rPr lang="en-US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Gan</a:t>
            </a: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Coming soon! Expert T-SQL Window Functions</a:t>
            </a:r>
            <a:b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endParaRPr lang="en-US" sz="20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575" y="1406333"/>
            <a:ext cx="2778952" cy="4166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84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894" y="948095"/>
            <a:ext cx="82296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Framing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72AB51-BDCC-4F95-83CF-1CBB2D34E9E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12894" y="2705197"/>
            <a:ext cx="8229600" cy="4621410"/>
          </a:xfrm>
        </p:spPr>
        <p:txBody>
          <a:bodyPr/>
          <a:lstStyle/>
          <a:p>
            <a:r>
              <a:rPr lang="en-US" sz="2800" dirty="0" smtClean="0"/>
              <a:t>Rows between </a:t>
            </a:r>
          </a:p>
          <a:p>
            <a:r>
              <a:rPr lang="en-US" sz="2800" dirty="0" smtClean="0"/>
              <a:t>2 preceding and </a:t>
            </a:r>
            <a:br>
              <a:rPr lang="en-US" sz="2800" dirty="0" smtClean="0"/>
            </a:br>
            <a:r>
              <a:rPr lang="en-US" sz="2800" dirty="0" smtClean="0"/>
              <a:t>current row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7694" y="1406333"/>
            <a:ext cx="4219048" cy="4590476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V="1">
            <a:off x="6941127" y="3106882"/>
            <a:ext cx="665018" cy="716974"/>
          </a:xfrm>
          <a:prstGeom prst="line">
            <a:avLst/>
          </a:prstGeom>
          <a:ln w="190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557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142" y="980307"/>
            <a:ext cx="82296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Framing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72AB51-BDCC-4F95-83CF-1CBB2D34E9E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34634" y="2611680"/>
            <a:ext cx="8229600" cy="4621410"/>
          </a:xfrm>
        </p:spPr>
        <p:txBody>
          <a:bodyPr/>
          <a:lstStyle/>
          <a:p>
            <a:r>
              <a:rPr lang="en-US" sz="2800" dirty="0" smtClean="0"/>
              <a:t>Rows between </a:t>
            </a:r>
          </a:p>
          <a:p>
            <a:r>
              <a:rPr lang="en-US" sz="2800" dirty="0" smtClean="0"/>
              <a:t>5 preceding</a:t>
            </a:r>
            <a:br>
              <a:rPr lang="en-US" sz="2800" dirty="0" smtClean="0"/>
            </a:br>
            <a:r>
              <a:rPr lang="en-US" sz="2800" dirty="0" smtClean="0"/>
              <a:t>and 2 following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7694" y="1958431"/>
            <a:ext cx="4219048" cy="4590476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V="1">
            <a:off x="6180279" y="3189536"/>
            <a:ext cx="1938478" cy="1929148"/>
          </a:xfrm>
          <a:prstGeom prst="line">
            <a:avLst/>
          </a:prstGeom>
          <a:ln w="190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873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Framing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Demo</a:t>
            </a: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26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2452" y="636152"/>
            <a:ext cx="6343672" cy="709865"/>
          </a:xfrm>
        </p:spPr>
        <p:txBody>
          <a:bodyPr/>
          <a:lstStyle/>
          <a:p>
            <a:r>
              <a:rPr lang="en-US" dirty="0"/>
              <a:t>The Analytic Functions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022" y="2772756"/>
            <a:ext cx="2826327" cy="2340033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46249" y="3480954"/>
            <a:ext cx="7514035" cy="234315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LAG() and LEAD</a:t>
            </a:r>
            <a:r>
              <a:rPr lang="en-US" dirty="0" smtClean="0"/>
              <a:t>()</a:t>
            </a:r>
            <a:br>
              <a:rPr lang="en-US" dirty="0" smtClean="0"/>
            </a:br>
            <a:r>
              <a:rPr lang="en-US" sz="1800" dirty="0" smtClean="0"/>
              <a:t>Look </a:t>
            </a:r>
            <a:r>
              <a:rPr lang="en-US" sz="1800" dirty="0"/>
              <a:t>back or look forward</a:t>
            </a:r>
          </a:p>
          <a:p>
            <a:pPr marL="0" indent="0">
              <a:buNone/>
            </a:pPr>
            <a:r>
              <a:rPr lang="en-US" dirty="0"/>
              <a:t>FIRST_VALUE() and LAST_VALUE</a:t>
            </a:r>
            <a:r>
              <a:rPr lang="en-US" dirty="0" smtClean="0"/>
              <a:t>()</a:t>
            </a:r>
            <a:br>
              <a:rPr lang="en-US" dirty="0" smtClean="0"/>
            </a:br>
            <a:r>
              <a:rPr lang="en-US" sz="1800" dirty="0" smtClean="0"/>
              <a:t>The </a:t>
            </a:r>
            <a:r>
              <a:rPr lang="en-US" sz="1800" dirty="0"/>
              <a:t>very first or very last</a:t>
            </a:r>
          </a:p>
          <a:p>
            <a:pPr marL="0" indent="0">
              <a:buNone/>
            </a:pPr>
            <a:r>
              <a:rPr lang="en-US" dirty="0"/>
              <a:t>PERCENT_RANK() and CUME_DIST</a:t>
            </a:r>
            <a:r>
              <a:rPr lang="en-US" dirty="0" smtClean="0"/>
              <a:t>()</a:t>
            </a:r>
            <a:br>
              <a:rPr lang="en-US" dirty="0" smtClean="0"/>
            </a:br>
            <a:r>
              <a:rPr lang="en-US" sz="1800" dirty="0"/>
              <a:t>Calculate ranking</a:t>
            </a:r>
          </a:p>
          <a:p>
            <a:pPr marL="0" indent="0">
              <a:buNone/>
            </a:pPr>
            <a:r>
              <a:rPr lang="en-US" dirty="0"/>
              <a:t>PERCENTILE_DISC() and </a:t>
            </a:r>
            <a:r>
              <a:rPr lang="en-US" dirty="0" smtClean="0"/>
              <a:t>PERCENTILE_CONT()</a:t>
            </a:r>
            <a:br>
              <a:rPr lang="en-US" dirty="0" smtClean="0"/>
            </a:br>
            <a:r>
              <a:rPr lang="en-US" sz="1800" dirty="0"/>
              <a:t>Given a percent, find the value</a:t>
            </a:r>
          </a:p>
          <a:p>
            <a:endParaRPr lang="en-US" sz="28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19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Analytic Functions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Demo</a:t>
            </a: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50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200" dirty="0" smtClean="0"/>
              <a:t>What are window functions?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 smtClean="0"/>
              <a:t>Ranking functions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 smtClean="0"/>
              <a:t>Window aggregates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 smtClean="0"/>
              <a:t>2012 Enhancements: ORDER BY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 smtClean="0"/>
              <a:t>2012 Enhancements: Framing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 smtClean="0"/>
              <a:t>Analytic functions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2 Subtítulo"/>
          <p:cNvSpPr txBox="1">
            <a:spLocks/>
          </p:cNvSpPr>
          <p:nvPr/>
        </p:nvSpPr>
        <p:spPr>
          <a:xfrm>
            <a:off x="714349" y="6429397"/>
            <a:ext cx="1822573" cy="2318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s-HN" sz="917" b="1" cap="all" dirty="0">
                <a:solidFill>
                  <a:schemeClr val="bg1"/>
                </a:solidFill>
                <a:latin typeface="Calibri" panose="020F0502020204030204" pitchFamily="34" charset="0"/>
              </a:rPr>
              <a:t>Making Business Intelligent</a:t>
            </a:r>
          </a:p>
        </p:txBody>
      </p:sp>
    </p:spTree>
    <p:extLst>
      <p:ext uri="{BB962C8B-B14F-4D97-AF65-F5344CB8AC3E}">
        <p14:creationId xmlns:p14="http://schemas.microsoft.com/office/powerpoint/2010/main" val="423888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06" y="839467"/>
            <a:ext cx="82296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What are window functions?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72AB51-BDCC-4F95-83CF-1CBB2D34E9E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34634" y="2236590"/>
            <a:ext cx="8229600" cy="4621410"/>
          </a:xfrm>
        </p:spPr>
        <p:txBody>
          <a:bodyPr/>
          <a:lstStyle/>
          <a:p>
            <a:pPr marL="295275" lvl="2" indent="-295275">
              <a:spcBef>
                <a:spcPts val="0"/>
              </a:spcBef>
              <a:buNone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Function performs over a SET (window of the results)</a:t>
            </a:r>
          </a:p>
          <a:p>
            <a:pPr marL="295275" lvl="2" indent="-295275">
              <a:spcBef>
                <a:spcPts val="0"/>
              </a:spcBef>
              <a:buNone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How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to identify a window 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function </a:t>
            </a: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lvl="1" indent="0">
              <a:buNone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he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OVER 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clause defines the window</a:t>
            </a:r>
          </a:p>
          <a:p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Where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to put window functions</a:t>
            </a:r>
          </a:p>
          <a:p>
            <a:pPr marL="457200" lvl="1" indent="0">
              <a:buNone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SELECT and ORDER BY clauses 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only</a:t>
            </a:r>
          </a:p>
          <a:p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Important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! </a:t>
            </a:r>
          </a:p>
          <a:p>
            <a:pPr marL="457200" lvl="1" indent="0">
              <a:buNone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 FROM, WHERE, GROUP BY </a:t>
            </a:r>
            <a:b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and HAVING clauses operate BEFORE the window 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functions</a:t>
            </a:r>
          </a:p>
          <a:p>
            <a:pPr marL="114300" lvl="1" indent="0">
              <a:buNone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Partitions</a:t>
            </a:r>
            <a:b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NOT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 same as GROUP BY</a:t>
            </a:r>
          </a:p>
          <a:p>
            <a:pPr marL="295275" lvl="2" indent="-295275">
              <a:spcBef>
                <a:spcPts val="0"/>
              </a:spcBef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725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107" y="720533"/>
            <a:ext cx="82296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Ranking functions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72AB51-BDCC-4F95-83CF-1CBB2D34E9E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34634" y="2149617"/>
            <a:ext cx="8229600" cy="4621410"/>
          </a:xfrm>
        </p:spPr>
        <p:txBody>
          <a:bodyPr/>
          <a:lstStyle/>
          <a:p>
            <a:pPr marL="295275" lvl="2" indent="-295275">
              <a:spcBef>
                <a:spcPts val="0"/>
              </a:spcBef>
              <a:buNone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Available since 2005</a:t>
            </a: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lvl="1" indent="0">
              <a:buNone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ROW_NUMBER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()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 unique # over the window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lvl="1" indent="0">
              <a:buNone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RANK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()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Deals with ties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lvl="1" indent="0">
              <a:buNone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DENSE_RANK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()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Deals with ties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lvl="1" indent="0">
              <a:buNone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NTILE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()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Divide rows into buckets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sz="2800" dirty="0" smtClean="0">
              <a:solidFill>
                <a:schemeClr val="accent4"/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endParaRPr lang="en-US" sz="2800" dirty="0" smtClean="0">
              <a:solidFill>
                <a:schemeClr val="accent4"/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endParaRPr lang="en-US" sz="2800" dirty="0">
              <a:solidFill>
                <a:schemeClr val="accent4"/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endParaRPr lang="en-US" sz="2800" dirty="0" smtClean="0">
              <a:solidFill>
                <a:schemeClr val="accent4"/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endParaRPr lang="en-US" sz="2800" dirty="0">
              <a:solidFill>
                <a:schemeClr val="accent4"/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endParaRPr lang="en-US" sz="2000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794" y="3073513"/>
            <a:ext cx="3901440" cy="2599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879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752" y="720517"/>
            <a:ext cx="82296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ROW_NUMBER() example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4665491"/>
              </p:ext>
            </p:extLst>
          </p:nvPr>
        </p:nvGraphicFramePr>
        <p:xfrm>
          <a:off x="903807" y="1853489"/>
          <a:ext cx="6774809" cy="47193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89746"/>
                <a:gridCol w="1174173"/>
                <a:gridCol w="924791"/>
                <a:gridCol w="30860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CustomerID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OrderID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Row_Number</a:t>
                      </a:r>
                      <a:r>
                        <a:rPr lang="en-US" dirty="0" smtClean="0"/>
                        <a:t>()</a:t>
                      </a:r>
                      <a:r>
                        <a:rPr lang="en-US" baseline="0" dirty="0" smtClean="0"/>
                        <a:t> Over(Order by </a:t>
                      </a:r>
                      <a:r>
                        <a:rPr lang="en-US" baseline="0" dirty="0" err="1" smtClean="0"/>
                        <a:t>OrderID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432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674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234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889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234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ight Brace 5"/>
          <p:cNvSpPr/>
          <p:nvPr/>
        </p:nvSpPr>
        <p:spPr>
          <a:xfrm>
            <a:off x="5824909" y="2524261"/>
            <a:ext cx="399246" cy="400123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752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016" y="720517"/>
            <a:ext cx="82296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ROW_NUMBER() example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2941849"/>
              </p:ext>
            </p:extLst>
          </p:nvPr>
        </p:nvGraphicFramePr>
        <p:xfrm>
          <a:off x="684016" y="1617545"/>
          <a:ext cx="7853679" cy="49936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761514"/>
                <a:gridCol w="1321192"/>
                <a:gridCol w="1198284"/>
                <a:gridCol w="357268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CustomerID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OrderID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TotalDue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Row_Number</a:t>
                      </a:r>
                      <a:r>
                        <a:rPr lang="en-US" dirty="0" smtClean="0"/>
                        <a:t>()</a:t>
                      </a:r>
                      <a:r>
                        <a:rPr lang="en-US" baseline="0" dirty="0" smtClean="0"/>
                        <a:t> Over(Partition by </a:t>
                      </a:r>
                      <a:r>
                        <a:rPr lang="en-US" baseline="0" dirty="0" err="1" smtClean="0"/>
                        <a:t>CustomerID</a:t>
                      </a:r>
                      <a:r>
                        <a:rPr lang="en-US" baseline="0" dirty="0" smtClean="0"/>
                        <a:t> Order by </a:t>
                      </a:r>
                      <a:r>
                        <a:rPr lang="en-US" baseline="0" dirty="0" err="1" smtClean="0"/>
                        <a:t>OrderID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100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2000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300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432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674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234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889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76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234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ight Brace 5"/>
          <p:cNvSpPr/>
          <p:nvPr/>
        </p:nvSpPr>
        <p:spPr>
          <a:xfrm>
            <a:off x="5484934" y="3688043"/>
            <a:ext cx="399246" cy="68257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085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908" y="2158045"/>
            <a:ext cx="2820899" cy="39492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06" y="920490"/>
            <a:ext cx="82296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Ranking functions: Tuning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72AB51-BDCC-4F95-83CF-1CBB2D34E9E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37207" y="2383078"/>
            <a:ext cx="8229600" cy="4621410"/>
          </a:xfrm>
        </p:spPr>
        <p:txBody>
          <a:bodyPr/>
          <a:lstStyle/>
          <a:p>
            <a:pPr marL="295275" lvl="2" indent="-295275">
              <a:spcBef>
                <a:spcPts val="0"/>
              </a:spcBef>
              <a:buNone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Sequence Project Operator</a:t>
            </a:r>
          </a:p>
          <a:p>
            <a:pPr marL="295275" lvl="2" indent="-295275">
              <a:spcBef>
                <a:spcPts val="0"/>
              </a:spcBef>
              <a:buNone/>
            </a:pP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Index: Partition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+ Order by + </a:t>
            </a: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Covering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If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there is a filter, 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filter columns first </a:t>
            </a: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Watch out for reverse direction</a:t>
            </a:r>
            <a:b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or different ordering</a:t>
            </a:r>
            <a:b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95275" lvl="2" indent="-295275">
              <a:spcBef>
                <a:spcPts val="0"/>
              </a:spcBef>
              <a:buNone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8886" y="2383078"/>
            <a:ext cx="917476" cy="655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410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Ranking Functions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Demo</a:t>
            </a: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68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582</TotalTime>
  <Words>525</Words>
  <Application>Microsoft Office PowerPoint</Application>
  <PresentationFormat>On-screen Show (4:3)</PresentationFormat>
  <Paragraphs>368</Paragraphs>
  <Slides>24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Century Gothic</vt:lpstr>
      <vt:lpstr>Consolas</vt:lpstr>
      <vt:lpstr>Segoe</vt:lpstr>
      <vt:lpstr>Segoe UI Light</vt:lpstr>
      <vt:lpstr>Wingdings 3</vt:lpstr>
      <vt:lpstr>Ion Boardroom</vt:lpstr>
      <vt:lpstr>PowerPoint Presentation</vt:lpstr>
      <vt:lpstr>History</vt:lpstr>
      <vt:lpstr>Agenda</vt:lpstr>
      <vt:lpstr>What are window functions?</vt:lpstr>
      <vt:lpstr>Ranking functions</vt:lpstr>
      <vt:lpstr>ROW_NUMBER() example</vt:lpstr>
      <vt:lpstr>ROW_NUMBER() example</vt:lpstr>
      <vt:lpstr>Ranking functions: Tuning</vt:lpstr>
      <vt:lpstr>Ranking Functions</vt:lpstr>
      <vt:lpstr>Window aggregate functions</vt:lpstr>
      <vt:lpstr>Window aggregate example</vt:lpstr>
      <vt:lpstr>Window aggregate example</vt:lpstr>
      <vt:lpstr>Window Aggregates</vt:lpstr>
      <vt:lpstr>2012 enhancements</vt:lpstr>
      <vt:lpstr>Window aggregate ORDER BY example</vt:lpstr>
      <vt:lpstr>Running Total</vt:lpstr>
      <vt:lpstr>FRAME: ROWS and RANGE</vt:lpstr>
      <vt:lpstr>Framing</vt:lpstr>
      <vt:lpstr>Framing</vt:lpstr>
      <vt:lpstr>Framing</vt:lpstr>
      <vt:lpstr>Framing</vt:lpstr>
      <vt:lpstr>Framing</vt:lpstr>
      <vt:lpstr>The Analytic Functions</vt:lpstr>
      <vt:lpstr>Analytic Functions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 No more than 2 lines</dc:title>
  <dc:creator>Marcella McKeown</dc:creator>
  <cp:lastModifiedBy>Kathi Kellenberger</cp:lastModifiedBy>
  <cp:revision>75</cp:revision>
  <dcterms:created xsi:type="dcterms:W3CDTF">2013-07-12T19:46:42Z</dcterms:created>
  <dcterms:modified xsi:type="dcterms:W3CDTF">2015-03-20T19:19:50Z</dcterms:modified>
</cp:coreProperties>
</file>